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10972800"/>
  <p:notesSz cx="6858000" cy="9144000"/>
  <p:embeddedFontLst>
    <p:embeddedFont>
      <p:font typeface="Roboto"/>
      <p:regular r:id="rId19"/>
      <p:bold r:id="rId20"/>
      <p:italic r:id="rId21"/>
      <p:boldItalic r:id="rId22"/>
    </p:embeddedFont>
    <p:embeddedFont>
      <p:font typeface="Caveat"/>
      <p:regular r:id="rId23"/>
      <p:bold r:id="rId24"/>
    </p:embeddedFont>
    <p:embeddedFont>
      <p:font typeface="Pacifico"/>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34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3456"/>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Caveat-bold.fntdata"/><Relationship Id="rId23" Type="http://schemas.openxmlformats.org/officeDocument/2006/relationships/font" Target="fonts/Cave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Pacific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28319" y="685800"/>
            <a:ext cx="73152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228319"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d6bd0f8f2b_0_119: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d6bd0f8f2b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d6bd0f8f2b_0_125: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d6bd0f8f2b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d6bd0f8f2b_0_131:notes"/>
          <p:cNvSpPr/>
          <p:nvPr>
            <p:ph idx="2" type="sldImg"/>
          </p:nvPr>
        </p:nvSpPr>
        <p:spPr>
          <a:xfrm>
            <a:off x="-228319"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d6bd0f8f2b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6bd0f8f2b_0_141:notes"/>
          <p:cNvSpPr/>
          <p:nvPr>
            <p:ph idx="2" type="sldImg"/>
          </p:nvPr>
        </p:nvSpPr>
        <p:spPr>
          <a:xfrm>
            <a:off x="-228319"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d6bd0f8f2b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6bd0f8f2b_0_81: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6bd0f8f2b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6bd0f8f2b_0_91: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6bd0f8f2b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d6bd0f8f2b_0_76: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d6bd0f8f2b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d6bd0f8f2b_0_97: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d6bd0f8f2b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d6bd0f8f2b_0_102: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d6bd0f8f2b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d6bd0f8f2b_0_107: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d6bd0f8f2b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d6bd0f8f2b_0_113: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d6bd0f8f2b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d6bd0f8f2b_1_0:notes"/>
          <p:cNvSpPr/>
          <p:nvPr>
            <p:ph idx="2" type="sldImg"/>
          </p:nvPr>
        </p:nvSpPr>
        <p:spPr>
          <a:xfrm>
            <a:off x="-228300" y="685800"/>
            <a:ext cx="73152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d6bd0f8f2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7318054" y="5"/>
            <a:ext cx="3654750"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717720" y="1775222"/>
            <a:ext cx="98667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717706" y="2715913"/>
            <a:ext cx="98667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7318054" y="5"/>
            <a:ext cx="3654750"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74040" y="1256050"/>
            <a:ext cx="10224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74040" y="3369225"/>
            <a:ext cx="10224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7318054" y="5"/>
            <a:ext cx="3654750"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717720" y="2152347"/>
            <a:ext cx="98667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109728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74040" y="410000"/>
            <a:ext cx="10224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74040" y="1229875"/>
            <a:ext cx="10224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74040" y="410000"/>
            <a:ext cx="10224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74040" y="1229975"/>
            <a:ext cx="48000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5798880" y="1229975"/>
            <a:ext cx="48000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74040" y="410000"/>
            <a:ext cx="10224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74040" y="555600"/>
            <a:ext cx="33696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74040" y="1465804"/>
            <a:ext cx="33696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7318054" y="5"/>
            <a:ext cx="3654750"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588300" y="526350"/>
            <a:ext cx="67425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5486400" y="-175"/>
            <a:ext cx="5486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6035610" y="4495500"/>
            <a:ext cx="5619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318600" y="1151100"/>
            <a:ext cx="48543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318600" y="2769001"/>
            <a:ext cx="48543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5927400" y="724200"/>
            <a:ext cx="46044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83400" y="4230575"/>
            <a:ext cx="71985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10152518" y="4651190"/>
            <a:ext cx="6585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74040" y="410000"/>
            <a:ext cx="10224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74040" y="1229875"/>
            <a:ext cx="10224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10152518" y="4651190"/>
            <a:ext cx="6585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3289450" y="1428350"/>
            <a:ext cx="4563000" cy="1439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6300">
                <a:latin typeface="Pacifico"/>
                <a:ea typeface="Pacifico"/>
                <a:cs typeface="Pacifico"/>
                <a:sym typeface="Pacifico"/>
              </a:rPr>
              <a:t>MyBuddy</a:t>
            </a:r>
            <a:endParaRPr sz="6300">
              <a:latin typeface="Pacifico"/>
              <a:ea typeface="Pacifico"/>
              <a:cs typeface="Pacifico"/>
              <a:sym typeface="Pacifico"/>
            </a:endParaRPr>
          </a:p>
        </p:txBody>
      </p:sp>
      <p:sp>
        <p:nvSpPr>
          <p:cNvPr id="86" name="Google Shape;86;p13"/>
          <p:cNvSpPr txBox="1"/>
          <p:nvPr>
            <p:ph idx="1" type="subTitle"/>
          </p:nvPr>
        </p:nvSpPr>
        <p:spPr>
          <a:xfrm>
            <a:off x="3583650" y="3043500"/>
            <a:ext cx="31458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52"/>
              <a:buNone/>
            </a:pPr>
            <a:r>
              <a:rPr lang="en" sz="2027">
                <a:latin typeface="Caveat"/>
                <a:ea typeface="Caveat"/>
                <a:cs typeface="Caveat"/>
                <a:sym typeface="Caveat"/>
              </a:rPr>
              <a:t>___ </a:t>
            </a:r>
            <a:r>
              <a:rPr lang="en" sz="2027">
                <a:latin typeface="Caveat"/>
                <a:ea typeface="Caveat"/>
                <a:cs typeface="Caveat"/>
                <a:sym typeface="Caveat"/>
              </a:rPr>
              <a:t>The Mental Health App ___</a:t>
            </a:r>
            <a:endParaRPr sz="2027">
              <a:latin typeface="Caveat"/>
              <a:ea typeface="Caveat"/>
              <a:cs typeface="Caveat"/>
              <a:sym typeface="Cave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374051" y="677775"/>
            <a:ext cx="3714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Recommend </a:t>
            </a:r>
            <a:r>
              <a:rPr lang="en" sz="3800"/>
              <a:t>Therapist </a:t>
            </a:r>
            <a:endParaRPr sz="3800"/>
          </a:p>
        </p:txBody>
      </p:sp>
      <p:sp>
        <p:nvSpPr>
          <p:cNvPr id="156" name="Google Shape;156;p22"/>
          <p:cNvSpPr txBox="1"/>
          <p:nvPr>
            <p:ph idx="1" type="body"/>
          </p:nvPr>
        </p:nvSpPr>
        <p:spPr>
          <a:xfrm>
            <a:off x="374040" y="1649054"/>
            <a:ext cx="3369600" cy="3103200"/>
          </a:xfrm>
          <a:prstGeom prst="rect">
            <a:avLst/>
          </a:prstGeom>
        </p:spPr>
        <p:txBody>
          <a:bodyPr anchorCtr="0" anchor="t" bIns="91425" lIns="91425" spcFirstLastPara="1" rIns="91425" wrap="square" tIns="91425">
            <a:normAutofit fontScale="77500" lnSpcReduction="20000"/>
          </a:bodyPr>
          <a:lstStyle/>
          <a:p>
            <a:pPr indent="-324564" lvl="0" marL="457200" rtl="0" algn="l">
              <a:spcBef>
                <a:spcPts val="0"/>
              </a:spcBef>
              <a:spcAft>
                <a:spcPts val="0"/>
              </a:spcAft>
              <a:buSzPct val="100000"/>
              <a:buChar char="★"/>
            </a:pPr>
            <a:r>
              <a:rPr lang="en" sz="1950"/>
              <a:t>The user provides his/her  location</a:t>
            </a:r>
            <a:endParaRPr sz="1950"/>
          </a:p>
          <a:p>
            <a:pPr indent="0" lvl="0" marL="457200" rtl="0" algn="l">
              <a:spcBef>
                <a:spcPts val="1200"/>
              </a:spcBef>
              <a:spcAft>
                <a:spcPts val="0"/>
              </a:spcAft>
              <a:buNone/>
            </a:pPr>
            <a:r>
              <a:t/>
            </a:r>
            <a:endParaRPr sz="1950"/>
          </a:p>
          <a:p>
            <a:pPr indent="-324564" lvl="0" marL="457200" rtl="0" algn="l">
              <a:spcBef>
                <a:spcPts val="1200"/>
              </a:spcBef>
              <a:spcAft>
                <a:spcPts val="0"/>
              </a:spcAft>
              <a:buSzPct val="100000"/>
              <a:buChar char="★"/>
            </a:pPr>
            <a:r>
              <a:rPr lang="en" sz="1950"/>
              <a:t>Top therapist from the area is </a:t>
            </a:r>
            <a:r>
              <a:rPr lang="en" sz="1950"/>
              <a:t>suggested using </a:t>
            </a:r>
            <a:r>
              <a:rPr lang="en" sz="1950"/>
              <a:t>Web Scraping technique.</a:t>
            </a:r>
            <a:endParaRPr sz="1950"/>
          </a:p>
          <a:p>
            <a:pPr indent="0" lvl="0" marL="457200" rtl="0" algn="l">
              <a:spcBef>
                <a:spcPts val="1200"/>
              </a:spcBef>
              <a:spcAft>
                <a:spcPts val="0"/>
              </a:spcAft>
              <a:buNone/>
            </a:pPr>
            <a:r>
              <a:t/>
            </a:r>
            <a:endParaRPr sz="1950"/>
          </a:p>
          <a:p>
            <a:pPr indent="-324564" lvl="0" marL="457200" rtl="0" algn="l">
              <a:spcBef>
                <a:spcPts val="1200"/>
              </a:spcBef>
              <a:spcAft>
                <a:spcPts val="0"/>
              </a:spcAft>
              <a:buSzPct val="100000"/>
              <a:buChar char="★"/>
            </a:pPr>
            <a:r>
              <a:rPr lang="en" sz="1950"/>
              <a:t>The user will also be provided with the link  and other details of the recommended therapist.</a:t>
            </a:r>
            <a:endParaRPr sz="1950"/>
          </a:p>
        </p:txBody>
      </p:sp>
      <p:pic>
        <p:nvPicPr>
          <p:cNvPr id="157" name="Google Shape;157;p22"/>
          <p:cNvPicPr preferRelativeResize="0"/>
          <p:nvPr/>
        </p:nvPicPr>
        <p:blipFill>
          <a:blip r:embed="rId3">
            <a:alphaModFix/>
          </a:blip>
          <a:stretch>
            <a:fillRect/>
          </a:stretch>
        </p:blipFill>
        <p:spPr>
          <a:xfrm>
            <a:off x="4088050" y="677775"/>
            <a:ext cx="2815700" cy="2966550"/>
          </a:xfrm>
          <a:prstGeom prst="rect">
            <a:avLst/>
          </a:prstGeom>
          <a:noFill/>
          <a:ln>
            <a:noFill/>
          </a:ln>
        </p:spPr>
      </p:pic>
      <p:pic>
        <p:nvPicPr>
          <p:cNvPr id="158" name="Google Shape;158;p22"/>
          <p:cNvPicPr preferRelativeResize="0"/>
          <p:nvPr/>
        </p:nvPicPr>
        <p:blipFill>
          <a:blip r:embed="rId4">
            <a:alphaModFix/>
          </a:blip>
          <a:stretch>
            <a:fillRect/>
          </a:stretch>
        </p:blipFill>
        <p:spPr>
          <a:xfrm>
            <a:off x="7056150" y="152400"/>
            <a:ext cx="3723214" cy="48387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txBox="1"/>
          <p:nvPr>
            <p:ph idx="4294967295" type="title"/>
          </p:nvPr>
        </p:nvSpPr>
        <p:spPr>
          <a:xfrm>
            <a:off x="318600" y="403150"/>
            <a:ext cx="4854300" cy="156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800"/>
              <a:t>Music Recommendation</a:t>
            </a:r>
            <a:endParaRPr sz="3800"/>
          </a:p>
        </p:txBody>
      </p:sp>
      <p:sp>
        <p:nvSpPr>
          <p:cNvPr id="164" name="Google Shape;164;p23"/>
          <p:cNvSpPr txBox="1"/>
          <p:nvPr>
            <p:ph idx="4294967295" type="subTitle"/>
          </p:nvPr>
        </p:nvSpPr>
        <p:spPr>
          <a:xfrm>
            <a:off x="188100" y="2116475"/>
            <a:ext cx="5115300" cy="2091000"/>
          </a:xfrm>
          <a:prstGeom prst="rect">
            <a:avLst/>
          </a:prstGeom>
        </p:spPr>
        <p:txBody>
          <a:bodyPr anchorCtr="0" anchor="t" bIns="91425" lIns="91425" spcFirstLastPara="1" rIns="91425" wrap="square" tIns="91425">
            <a:noAutofit/>
          </a:bodyPr>
          <a:lstStyle/>
          <a:p>
            <a:pPr indent="-352425" lvl="0" marL="457200" rtl="0" algn="l">
              <a:spcBef>
                <a:spcPts val="0"/>
              </a:spcBef>
              <a:spcAft>
                <a:spcPts val="0"/>
              </a:spcAft>
              <a:buSzPts val="1950"/>
              <a:buChar char="★"/>
            </a:pPr>
            <a:r>
              <a:rPr lang="en" sz="1950"/>
              <a:t>Songs are </a:t>
            </a:r>
            <a:r>
              <a:rPr lang="en" sz="1950"/>
              <a:t>recommended</a:t>
            </a:r>
            <a:r>
              <a:rPr lang="en" sz="1950"/>
              <a:t> from our Music Database </a:t>
            </a:r>
            <a:endParaRPr sz="1950"/>
          </a:p>
          <a:p>
            <a:pPr indent="0" lvl="0" marL="457200" rtl="0" algn="l">
              <a:spcBef>
                <a:spcPts val="1200"/>
              </a:spcBef>
              <a:spcAft>
                <a:spcPts val="0"/>
              </a:spcAft>
              <a:buNone/>
            </a:pPr>
            <a:r>
              <a:t/>
            </a:r>
            <a:endParaRPr sz="1950"/>
          </a:p>
          <a:p>
            <a:pPr indent="-352425" lvl="0" marL="457200" rtl="0" algn="l">
              <a:spcBef>
                <a:spcPts val="1200"/>
              </a:spcBef>
              <a:spcAft>
                <a:spcPts val="0"/>
              </a:spcAft>
              <a:buSzPts val="1950"/>
              <a:buChar char="★"/>
            </a:pPr>
            <a:r>
              <a:rPr lang="en" sz="1950"/>
              <a:t>Genre is chosen based on Mental Health Score predicted from our Sentiment analysis algorithm.</a:t>
            </a:r>
            <a:endParaRPr sz="1950"/>
          </a:p>
        </p:txBody>
      </p:sp>
      <p:pic>
        <p:nvPicPr>
          <p:cNvPr id="165" name="Google Shape;165;p23"/>
          <p:cNvPicPr preferRelativeResize="0"/>
          <p:nvPr/>
        </p:nvPicPr>
        <p:blipFill>
          <a:blip r:embed="rId3">
            <a:alphaModFix/>
          </a:blip>
          <a:stretch>
            <a:fillRect/>
          </a:stretch>
        </p:blipFill>
        <p:spPr>
          <a:xfrm>
            <a:off x="5436800" y="152400"/>
            <a:ext cx="4673535" cy="48386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4"/>
          <p:cNvSpPr txBox="1"/>
          <p:nvPr>
            <p:ph type="title"/>
          </p:nvPr>
        </p:nvSpPr>
        <p:spPr>
          <a:xfrm>
            <a:off x="262225" y="577775"/>
            <a:ext cx="4854300" cy="672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3800"/>
              <a:t>Future Scope</a:t>
            </a:r>
            <a:endParaRPr sz="3800"/>
          </a:p>
        </p:txBody>
      </p:sp>
      <p:sp>
        <p:nvSpPr>
          <p:cNvPr id="171" name="Google Shape;171;p24"/>
          <p:cNvSpPr txBox="1"/>
          <p:nvPr>
            <p:ph idx="1" type="subTitle"/>
          </p:nvPr>
        </p:nvSpPr>
        <p:spPr>
          <a:xfrm>
            <a:off x="155000" y="1564200"/>
            <a:ext cx="5129400" cy="2916900"/>
          </a:xfrm>
          <a:prstGeom prst="rect">
            <a:avLst/>
          </a:prstGeom>
        </p:spPr>
        <p:txBody>
          <a:bodyPr anchorCtr="0" anchor="t" bIns="91425" lIns="91425" spcFirstLastPara="1" rIns="91425" wrap="square" tIns="91425">
            <a:normAutofit lnSpcReduction="10000"/>
          </a:bodyPr>
          <a:lstStyle/>
          <a:p>
            <a:pPr indent="-352425" lvl="0" marL="457200" rtl="0" algn="just">
              <a:spcBef>
                <a:spcPts val="0"/>
              </a:spcBef>
              <a:spcAft>
                <a:spcPts val="0"/>
              </a:spcAft>
              <a:buSzPts val="1950"/>
              <a:buChar char="★"/>
            </a:pPr>
            <a:r>
              <a:rPr lang="en" sz="1950"/>
              <a:t>A Chat Bot that can ask the survey questions</a:t>
            </a:r>
            <a:endParaRPr sz="1950"/>
          </a:p>
          <a:p>
            <a:pPr indent="0" lvl="0" marL="457200" rtl="0" algn="just">
              <a:spcBef>
                <a:spcPts val="0"/>
              </a:spcBef>
              <a:spcAft>
                <a:spcPts val="0"/>
              </a:spcAft>
              <a:buNone/>
            </a:pPr>
            <a:r>
              <a:t/>
            </a:r>
            <a:endParaRPr sz="1950"/>
          </a:p>
          <a:p>
            <a:pPr indent="-352425" lvl="0" marL="457200" rtl="0" algn="just">
              <a:spcBef>
                <a:spcPts val="0"/>
              </a:spcBef>
              <a:spcAft>
                <a:spcPts val="0"/>
              </a:spcAft>
              <a:buSzPts val="1950"/>
              <a:buChar char="★"/>
            </a:pPr>
            <a:r>
              <a:rPr lang="en" sz="1950"/>
              <a:t>A Progress Dashboard for users to view their analysis and progress across multiple weeks or months </a:t>
            </a:r>
            <a:endParaRPr sz="1950"/>
          </a:p>
          <a:p>
            <a:pPr indent="0" lvl="0" marL="457200" rtl="0" algn="just">
              <a:spcBef>
                <a:spcPts val="0"/>
              </a:spcBef>
              <a:spcAft>
                <a:spcPts val="0"/>
              </a:spcAft>
              <a:buNone/>
            </a:pPr>
            <a:r>
              <a:t/>
            </a:r>
            <a:endParaRPr sz="1950"/>
          </a:p>
          <a:p>
            <a:pPr indent="-361950" lvl="0" marL="457200" rtl="0" algn="just">
              <a:spcBef>
                <a:spcPts val="0"/>
              </a:spcBef>
              <a:spcAft>
                <a:spcPts val="0"/>
              </a:spcAft>
              <a:buSzPts val="2100"/>
              <a:buChar char="★"/>
            </a:pPr>
            <a:r>
              <a:rPr lang="en" sz="1950"/>
              <a:t>An A</a:t>
            </a:r>
            <a:r>
              <a:rPr lang="en" sz="1950"/>
              <a:t>ugmented</a:t>
            </a:r>
            <a:r>
              <a:rPr lang="en" sz="1950"/>
              <a:t>  or Virtual Reality setup for users to create avatars and interact with friends/ therapists.</a:t>
            </a:r>
            <a:r>
              <a:rPr lang="en"/>
              <a:t>  </a:t>
            </a:r>
            <a:endParaRPr/>
          </a:p>
        </p:txBody>
      </p:sp>
      <p:pic>
        <p:nvPicPr>
          <p:cNvPr id="172" name="Google Shape;172;p24"/>
          <p:cNvPicPr preferRelativeResize="0"/>
          <p:nvPr/>
        </p:nvPicPr>
        <p:blipFill>
          <a:blip r:embed="rId3">
            <a:alphaModFix/>
          </a:blip>
          <a:stretch>
            <a:fillRect/>
          </a:stretch>
        </p:blipFill>
        <p:spPr>
          <a:xfrm>
            <a:off x="7553175" y="121825"/>
            <a:ext cx="2834326" cy="2062425"/>
          </a:xfrm>
          <a:prstGeom prst="rect">
            <a:avLst/>
          </a:prstGeom>
          <a:noFill/>
          <a:ln>
            <a:noFill/>
          </a:ln>
        </p:spPr>
      </p:pic>
      <p:pic>
        <p:nvPicPr>
          <p:cNvPr id="173" name="Google Shape;173;p24"/>
          <p:cNvPicPr preferRelativeResize="0"/>
          <p:nvPr/>
        </p:nvPicPr>
        <p:blipFill>
          <a:blip r:embed="rId4">
            <a:alphaModFix/>
          </a:blip>
          <a:stretch>
            <a:fillRect/>
          </a:stretch>
        </p:blipFill>
        <p:spPr>
          <a:xfrm>
            <a:off x="5789100" y="2280251"/>
            <a:ext cx="3575077" cy="26826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5"/>
          <p:cNvSpPr txBox="1"/>
          <p:nvPr>
            <p:ph type="title"/>
          </p:nvPr>
        </p:nvSpPr>
        <p:spPr>
          <a:xfrm>
            <a:off x="1913550" y="1182275"/>
            <a:ext cx="5411700" cy="236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5800">
                <a:latin typeface="Pacifico"/>
                <a:ea typeface="Pacifico"/>
                <a:cs typeface="Pacifico"/>
                <a:sym typeface="Pacifico"/>
              </a:rPr>
              <a:t>     </a:t>
            </a:r>
            <a:r>
              <a:rPr lang="en">
                <a:latin typeface="Pacifico"/>
                <a:ea typeface="Pacifico"/>
                <a:cs typeface="Pacifico"/>
                <a:sym typeface="Pacifico"/>
              </a:rPr>
              <a:t> </a:t>
            </a:r>
            <a:r>
              <a:rPr lang="en">
                <a:latin typeface="Pacifico"/>
                <a:ea typeface="Pacifico"/>
                <a:cs typeface="Pacifico"/>
                <a:sym typeface="Pacifico"/>
              </a:rPr>
              <a:t>Thank You</a:t>
            </a:r>
            <a:endParaRPr>
              <a:latin typeface="Pacifico"/>
              <a:ea typeface="Pacifico"/>
              <a:cs typeface="Pacifico"/>
              <a:sym typeface="Pacifico"/>
            </a:endParaRPr>
          </a:p>
        </p:txBody>
      </p:sp>
      <p:sp>
        <p:nvSpPr>
          <p:cNvPr id="179" name="Google Shape;179;p25"/>
          <p:cNvSpPr txBox="1"/>
          <p:nvPr>
            <p:ph type="title"/>
          </p:nvPr>
        </p:nvSpPr>
        <p:spPr>
          <a:xfrm>
            <a:off x="8295200" y="2854225"/>
            <a:ext cx="2091600" cy="2043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1800">
                <a:latin typeface="Pacifico"/>
                <a:ea typeface="Pacifico"/>
                <a:cs typeface="Pacifico"/>
                <a:sym typeface="Pacifico"/>
              </a:rPr>
              <a:t>Team :25</a:t>
            </a:r>
            <a:endParaRPr sz="1800">
              <a:latin typeface="Pacifico"/>
              <a:ea typeface="Pacifico"/>
              <a:cs typeface="Pacifico"/>
              <a:sym typeface="Pacifico"/>
            </a:endParaRPr>
          </a:p>
          <a:p>
            <a:pPr indent="0" lvl="0" marL="0" rtl="0" algn="l">
              <a:spcBef>
                <a:spcPts val="0"/>
              </a:spcBef>
              <a:spcAft>
                <a:spcPts val="0"/>
              </a:spcAft>
              <a:buNone/>
            </a:pPr>
            <a:r>
              <a:rPr lang="en" sz="1800">
                <a:latin typeface="Caveat"/>
                <a:ea typeface="Caveat"/>
                <a:cs typeface="Caveat"/>
                <a:sym typeface="Caveat"/>
              </a:rPr>
              <a:t>Shruthi Muthukumar</a:t>
            </a:r>
            <a:endParaRPr sz="1800">
              <a:latin typeface="Caveat"/>
              <a:ea typeface="Caveat"/>
              <a:cs typeface="Caveat"/>
              <a:sym typeface="Caveat"/>
            </a:endParaRPr>
          </a:p>
          <a:p>
            <a:pPr indent="0" lvl="0" marL="0" rtl="0" algn="l">
              <a:spcBef>
                <a:spcPts val="0"/>
              </a:spcBef>
              <a:spcAft>
                <a:spcPts val="0"/>
              </a:spcAft>
              <a:buNone/>
            </a:pPr>
            <a:r>
              <a:rPr lang="en" sz="1800">
                <a:latin typeface="Caveat"/>
                <a:ea typeface="Caveat"/>
                <a:cs typeface="Caveat"/>
                <a:sym typeface="Caveat"/>
              </a:rPr>
              <a:t>Shakthi Prarthana V</a:t>
            </a:r>
            <a:endParaRPr sz="1800">
              <a:latin typeface="Caveat"/>
              <a:ea typeface="Caveat"/>
              <a:cs typeface="Caveat"/>
              <a:sym typeface="Caveat"/>
            </a:endParaRPr>
          </a:p>
          <a:p>
            <a:pPr indent="0" lvl="0" marL="0" rtl="0" algn="l">
              <a:spcBef>
                <a:spcPts val="0"/>
              </a:spcBef>
              <a:spcAft>
                <a:spcPts val="0"/>
              </a:spcAft>
              <a:buNone/>
            </a:pPr>
            <a:r>
              <a:rPr lang="en" sz="1800">
                <a:latin typeface="Caveat"/>
                <a:ea typeface="Caveat"/>
                <a:cs typeface="Caveat"/>
                <a:sym typeface="Caveat"/>
              </a:rPr>
              <a:t>Abirami Mahesh Vijay</a:t>
            </a:r>
            <a:endParaRPr sz="1800">
              <a:latin typeface="Caveat"/>
              <a:ea typeface="Caveat"/>
              <a:cs typeface="Caveat"/>
              <a:sym typeface="Cave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374040" y="410000"/>
            <a:ext cx="10224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The Motivation</a:t>
            </a:r>
            <a:endParaRPr sz="3800"/>
          </a:p>
        </p:txBody>
      </p:sp>
      <p:sp>
        <p:nvSpPr>
          <p:cNvPr id="92" name="Google Shape;92;p14"/>
          <p:cNvSpPr txBox="1"/>
          <p:nvPr>
            <p:ph idx="1" type="body"/>
          </p:nvPr>
        </p:nvSpPr>
        <p:spPr>
          <a:xfrm>
            <a:off x="317665" y="1624450"/>
            <a:ext cx="43098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t>The past one year has been hard on all of us due to the pandemic and </a:t>
            </a:r>
            <a:r>
              <a:rPr lang="en" sz="1900"/>
              <a:t>having</a:t>
            </a:r>
            <a:r>
              <a:rPr lang="en" sz="1900"/>
              <a:t> to stay indoors for the </a:t>
            </a:r>
            <a:r>
              <a:rPr lang="en" sz="1900"/>
              <a:t>majority</a:t>
            </a:r>
            <a:r>
              <a:rPr lang="en" sz="1900"/>
              <a:t> of our time. It inevitably took a toll on most of our mental health. </a:t>
            </a:r>
            <a:endParaRPr sz="19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93" name="Google Shape;93;p14"/>
          <p:cNvPicPr preferRelativeResize="0"/>
          <p:nvPr/>
        </p:nvPicPr>
        <p:blipFill>
          <a:blip r:embed="rId3">
            <a:alphaModFix/>
          </a:blip>
          <a:stretch>
            <a:fillRect/>
          </a:stretch>
        </p:blipFill>
        <p:spPr>
          <a:xfrm>
            <a:off x="5333040" y="912725"/>
            <a:ext cx="2613839" cy="261383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374040" y="410000"/>
            <a:ext cx="10224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The Motivation</a:t>
            </a:r>
            <a:endParaRPr sz="3800"/>
          </a:p>
        </p:txBody>
      </p:sp>
      <p:sp>
        <p:nvSpPr>
          <p:cNvPr id="99" name="Google Shape;99;p15"/>
          <p:cNvSpPr txBox="1"/>
          <p:nvPr>
            <p:ph idx="1" type="body"/>
          </p:nvPr>
        </p:nvSpPr>
        <p:spPr>
          <a:xfrm>
            <a:off x="374040" y="1229875"/>
            <a:ext cx="10224600" cy="3339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900"/>
              <a:t>We believe this app can help people assess their mental health and provide them with helpful resources as much as we can. A lot of people struggle to talk to others or express their feelings when they are feeling low. So, the app allows users to provide details of a companion of their choice, who will be notified if the mental health score is below average along with how they are feeling. This can help in many ways. </a:t>
            </a:r>
            <a:endParaRPr sz="1900"/>
          </a:p>
          <a:p>
            <a:pPr indent="0" lvl="0" marL="0" rtl="0" algn="l">
              <a:spcBef>
                <a:spcPts val="1200"/>
              </a:spcBef>
              <a:spcAft>
                <a:spcPts val="0"/>
              </a:spcAft>
              <a:buNone/>
            </a:pPr>
            <a:r>
              <a:rPr lang="en" sz="1900"/>
              <a:t>The app suggests top therapists in the area for the user to consult if required. We also recommend mood boosting songs from genres like Pop, Rock, Hip-hop, etc from our music database to help the users.  </a:t>
            </a:r>
            <a:endParaRPr sz="1900"/>
          </a:p>
          <a:p>
            <a:pPr indent="0" lvl="0" marL="0" rtl="0" algn="l">
              <a:spcBef>
                <a:spcPts val="1200"/>
              </a:spcBef>
              <a:spcAft>
                <a:spcPts val="1200"/>
              </a:spcAft>
              <a:buNone/>
            </a:pPr>
            <a:r>
              <a:rPr lang="en"/>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374040" y="410000"/>
            <a:ext cx="10224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Problem Statement </a:t>
            </a:r>
            <a:endParaRPr sz="3800"/>
          </a:p>
        </p:txBody>
      </p:sp>
      <p:sp>
        <p:nvSpPr>
          <p:cNvPr id="105" name="Google Shape;105;p16"/>
          <p:cNvSpPr txBox="1"/>
          <p:nvPr>
            <p:ph idx="1" type="body"/>
          </p:nvPr>
        </p:nvSpPr>
        <p:spPr>
          <a:xfrm>
            <a:off x="374040" y="1229875"/>
            <a:ext cx="10224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t>MyBuddy is a web application developed to help users assess their mental health . The application requires the user to register his details as well as the details of a companion of her choice (a friend, parent, etc). The user can take a short survey on which a sentiment analysis is performed using Machine Learning and Natural Language Processing techniques. The sentiment analysis is then used to determine the mental health score, based on which the user is recommended a top therapist in his area using web scraping, as well as songs from our music database. The app will alert his registered companion via email  in case of a very low </a:t>
            </a:r>
            <a:r>
              <a:rPr lang="en" sz="1900"/>
              <a:t>mental</a:t>
            </a:r>
            <a:r>
              <a:rPr lang="en" sz="1900"/>
              <a:t> health score. </a:t>
            </a:r>
            <a:endParaRPr sz="1900"/>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374040" y="410000"/>
            <a:ext cx="10224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Topic, Tools and Technologies </a:t>
            </a:r>
            <a:endParaRPr sz="3800"/>
          </a:p>
        </p:txBody>
      </p:sp>
      <p:sp>
        <p:nvSpPr>
          <p:cNvPr id="111" name="Google Shape;111;p17"/>
          <p:cNvSpPr txBox="1"/>
          <p:nvPr>
            <p:ph idx="1" type="body"/>
          </p:nvPr>
        </p:nvSpPr>
        <p:spPr>
          <a:xfrm>
            <a:off x="374040" y="1229875"/>
            <a:ext cx="91122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MyBuddy - The Mental Health App  </a:t>
            </a:r>
            <a:endParaRPr/>
          </a:p>
          <a:p>
            <a:pPr indent="0" lvl="0" marL="0" rtl="0" algn="l">
              <a:spcBef>
                <a:spcPts val="1200"/>
              </a:spcBef>
              <a:spcAft>
                <a:spcPts val="0"/>
              </a:spcAft>
              <a:buNone/>
            </a:pPr>
            <a:r>
              <a:t/>
            </a:r>
            <a:endParaRPr/>
          </a:p>
          <a:p>
            <a:pPr indent="0" lvl="0" marL="0" rtl="0" algn="l">
              <a:spcBef>
                <a:spcPts val="1200"/>
              </a:spcBef>
              <a:spcAft>
                <a:spcPts val="0"/>
              </a:spcAft>
              <a:buNone/>
            </a:pPr>
            <a:r>
              <a:rPr b="1" i="1" lang="en" sz="2000"/>
              <a:t>Topic :</a:t>
            </a:r>
            <a:r>
              <a:rPr lang="en" sz="2000"/>
              <a:t> Web Development and </a:t>
            </a:r>
            <a:r>
              <a:rPr lang="en" sz="2000"/>
              <a:t>Machine</a:t>
            </a:r>
            <a:r>
              <a:rPr lang="en" sz="2000"/>
              <a:t> Learning</a:t>
            </a:r>
            <a:endParaRPr sz="2000"/>
          </a:p>
          <a:p>
            <a:pPr indent="0" lvl="0" marL="0" rtl="0" algn="l">
              <a:spcBef>
                <a:spcPts val="1200"/>
              </a:spcBef>
              <a:spcAft>
                <a:spcPts val="0"/>
              </a:spcAft>
              <a:buNone/>
            </a:pPr>
            <a:r>
              <a:rPr b="1" i="1" lang="en" sz="2000"/>
              <a:t>Tools : </a:t>
            </a:r>
            <a:r>
              <a:rPr lang="en" sz="2000"/>
              <a:t>Node.js , Html5, </a:t>
            </a:r>
            <a:r>
              <a:rPr lang="en" sz="2000"/>
              <a:t>Bootstrap</a:t>
            </a:r>
            <a:r>
              <a:rPr lang="en" sz="2000"/>
              <a:t> CSS, EJS, Pug,Express, Cheerio </a:t>
            </a:r>
            <a:endParaRPr sz="2000"/>
          </a:p>
          <a:p>
            <a:pPr indent="0" lvl="0" marL="0" rtl="0" algn="l">
              <a:spcBef>
                <a:spcPts val="1200"/>
              </a:spcBef>
              <a:spcAft>
                <a:spcPts val="0"/>
              </a:spcAft>
              <a:buNone/>
            </a:pPr>
            <a:r>
              <a:rPr b="1" i="1" lang="en" sz="2000"/>
              <a:t>Technologies :</a:t>
            </a:r>
            <a:r>
              <a:rPr lang="en" sz="2000"/>
              <a:t> Web Development, Machine Learning - Sentiment Analysis, Natural Language Processing, Web Scraping</a:t>
            </a:r>
            <a:endParaRPr sz="2000"/>
          </a:p>
          <a:p>
            <a:pPr indent="0" lvl="0" marL="0" rtl="0" algn="l">
              <a:spcBef>
                <a:spcPts val="1200"/>
              </a:spcBef>
              <a:spcAft>
                <a:spcPts val="1200"/>
              </a:spcAft>
              <a:buNone/>
            </a:pPr>
            <a:r>
              <a:t/>
            </a:r>
            <a:endParaRPr/>
          </a:p>
        </p:txBody>
      </p:sp>
      <p:pic>
        <p:nvPicPr>
          <p:cNvPr id="112" name="Google Shape;112;p17"/>
          <p:cNvPicPr preferRelativeResize="0"/>
          <p:nvPr/>
        </p:nvPicPr>
        <p:blipFill>
          <a:blip r:embed="rId3">
            <a:alphaModFix/>
          </a:blip>
          <a:stretch>
            <a:fillRect/>
          </a:stretch>
        </p:blipFill>
        <p:spPr>
          <a:xfrm>
            <a:off x="7118225" y="636525"/>
            <a:ext cx="3156575" cy="2027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idx="4294967295" type="title"/>
          </p:nvPr>
        </p:nvSpPr>
        <p:spPr>
          <a:xfrm>
            <a:off x="374090" y="400750"/>
            <a:ext cx="10224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Workflow Diagram </a:t>
            </a:r>
            <a:endParaRPr sz="3800"/>
          </a:p>
        </p:txBody>
      </p:sp>
      <p:sp>
        <p:nvSpPr>
          <p:cNvPr id="118" name="Google Shape;118;p18"/>
          <p:cNvSpPr/>
          <p:nvPr/>
        </p:nvSpPr>
        <p:spPr>
          <a:xfrm>
            <a:off x="1123600" y="1528025"/>
            <a:ext cx="1746600" cy="1275300"/>
          </a:xfrm>
          <a:prstGeom prst="rect">
            <a:avLst/>
          </a:prstGeom>
          <a:solidFill>
            <a:srgbClr val="351C7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lt1"/>
                </a:solidFill>
              </a:rPr>
              <a:t>User registration and sign up</a:t>
            </a:r>
            <a:endParaRPr sz="1500">
              <a:solidFill>
                <a:schemeClr val="lt1"/>
              </a:solidFill>
            </a:endParaRPr>
          </a:p>
        </p:txBody>
      </p:sp>
      <p:sp>
        <p:nvSpPr>
          <p:cNvPr id="119" name="Google Shape;119;p18"/>
          <p:cNvSpPr/>
          <p:nvPr/>
        </p:nvSpPr>
        <p:spPr>
          <a:xfrm>
            <a:off x="3637588" y="1528025"/>
            <a:ext cx="1746600" cy="1275300"/>
          </a:xfrm>
          <a:prstGeom prst="rect">
            <a:avLst/>
          </a:prstGeom>
          <a:solidFill>
            <a:srgbClr val="351C7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lt1"/>
                </a:solidFill>
              </a:rPr>
              <a:t>Mental Health Assessment</a:t>
            </a:r>
            <a:endParaRPr sz="1500">
              <a:solidFill>
                <a:schemeClr val="lt1"/>
              </a:solidFill>
            </a:endParaRPr>
          </a:p>
          <a:p>
            <a:pPr indent="0" lvl="0" marL="0" rtl="0" algn="l">
              <a:spcBef>
                <a:spcPts val="0"/>
              </a:spcBef>
              <a:spcAft>
                <a:spcPts val="0"/>
              </a:spcAft>
              <a:buNone/>
            </a:pPr>
            <a:r>
              <a:rPr lang="en" sz="1500">
                <a:solidFill>
                  <a:schemeClr val="lt1"/>
                </a:solidFill>
              </a:rPr>
              <a:t>With few survey questions</a:t>
            </a:r>
            <a:endParaRPr/>
          </a:p>
        </p:txBody>
      </p:sp>
      <p:sp>
        <p:nvSpPr>
          <p:cNvPr id="120" name="Google Shape;120;p18"/>
          <p:cNvSpPr/>
          <p:nvPr/>
        </p:nvSpPr>
        <p:spPr>
          <a:xfrm>
            <a:off x="6271200" y="1528025"/>
            <a:ext cx="2098800" cy="1275300"/>
          </a:xfrm>
          <a:prstGeom prst="rect">
            <a:avLst/>
          </a:prstGeom>
          <a:solidFill>
            <a:srgbClr val="351C7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lt1"/>
                </a:solidFill>
              </a:rPr>
              <a:t>Predicting the score using NLP (Sentiment Analysis )</a:t>
            </a:r>
            <a:endParaRPr/>
          </a:p>
        </p:txBody>
      </p:sp>
      <p:sp>
        <p:nvSpPr>
          <p:cNvPr id="121" name="Google Shape;121;p18"/>
          <p:cNvSpPr/>
          <p:nvPr/>
        </p:nvSpPr>
        <p:spPr>
          <a:xfrm>
            <a:off x="7762925" y="3502900"/>
            <a:ext cx="2311200" cy="1275300"/>
          </a:xfrm>
          <a:prstGeom prst="rect">
            <a:avLst/>
          </a:prstGeom>
          <a:solidFill>
            <a:srgbClr val="351C7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rPr lang="en" sz="1500">
                <a:solidFill>
                  <a:schemeClr val="lt1"/>
                </a:solidFill>
              </a:rPr>
              <a:t>Sending Email to the User 	with score report and Companion in</a:t>
            </a:r>
            <a:endParaRPr sz="1500">
              <a:solidFill>
                <a:schemeClr val="lt1"/>
              </a:solidFill>
            </a:endParaRPr>
          </a:p>
          <a:p>
            <a:pPr indent="0" lvl="0" marL="0" rtl="0" algn="l">
              <a:spcBef>
                <a:spcPts val="0"/>
              </a:spcBef>
              <a:spcAft>
                <a:spcPts val="0"/>
              </a:spcAft>
              <a:buNone/>
            </a:pPr>
            <a:r>
              <a:rPr lang="en" sz="1500">
                <a:solidFill>
                  <a:schemeClr val="lt1"/>
                </a:solidFill>
              </a:rPr>
              <a:t> case of low score </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t/>
            </a:r>
            <a:endParaRPr sz="1500">
              <a:solidFill>
                <a:schemeClr val="lt1"/>
              </a:solidFill>
            </a:endParaRPr>
          </a:p>
        </p:txBody>
      </p:sp>
      <p:sp>
        <p:nvSpPr>
          <p:cNvPr id="122" name="Google Shape;122;p18"/>
          <p:cNvSpPr/>
          <p:nvPr/>
        </p:nvSpPr>
        <p:spPr>
          <a:xfrm>
            <a:off x="2468275" y="3502900"/>
            <a:ext cx="2311200" cy="1275300"/>
          </a:xfrm>
          <a:prstGeom prst="rect">
            <a:avLst/>
          </a:prstGeom>
          <a:solidFill>
            <a:srgbClr val="351C7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Music (from different genres) recommended from our database based on predicted score</a:t>
            </a:r>
            <a:endParaRPr>
              <a:solidFill>
                <a:schemeClr val="lt1"/>
              </a:solidFill>
            </a:endParaRPr>
          </a:p>
        </p:txBody>
      </p:sp>
      <p:sp>
        <p:nvSpPr>
          <p:cNvPr id="123" name="Google Shape;123;p18"/>
          <p:cNvSpPr/>
          <p:nvPr/>
        </p:nvSpPr>
        <p:spPr>
          <a:xfrm>
            <a:off x="5115600" y="3502900"/>
            <a:ext cx="2311200" cy="1275300"/>
          </a:xfrm>
          <a:prstGeom prst="rect">
            <a:avLst/>
          </a:prstGeom>
          <a:solidFill>
            <a:srgbClr val="351C7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Therapist is recommended based on location entered using Web Scraping</a:t>
            </a:r>
            <a:endParaRPr>
              <a:solidFill>
                <a:schemeClr val="lt1"/>
              </a:solidFill>
            </a:endParaRPr>
          </a:p>
        </p:txBody>
      </p:sp>
      <p:cxnSp>
        <p:nvCxnSpPr>
          <p:cNvPr id="124" name="Google Shape;124;p18"/>
          <p:cNvCxnSpPr>
            <a:stCxn id="118" idx="3"/>
            <a:endCxn id="119" idx="1"/>
          </p:cNvCxnSpPr>
          <p:nvPr/>
        </p:nvCxnSpPr>
        <p:spPr>
          <a:xfrm>
            <a:off x="2870200" y="2165675"/>
            <a:ext cx="767400" cy="0"/>
          </a:xfrm>
          <a:prstGeom prst="straightConnector1">
            <a:avLst/>
          </a:prstGeom>
          <a:noFill/>
          <a:ln cap="flat" cmpd="sng" w="9525">
            <a:solidFill>
              <a:schemeClr val="dk2"/>
            </a:solidFill>
            <a:prstDash val="solid"/>
            <a:round/>
            <a:headEnd len="med" w="med" type="none"/>
            <a:tailEnd len="med" w="med" type="triangle"/>
          </a:ln>
        </p:spPr>
      </p:cxnSp>
      <p:cxnSp>
        <p:nvCxnSpPr>
          <p:cNvPr id="125" name="Google Shape;125;p18"/>
          <p:cNvCxnSpPr>
            <a:stCxn id="119" idx="3"/>
            <a:endCxn id="120" idx="1"/>
          </p:cNvCxnSpPr>
          <p:nvPr/>
        </p:nvCxnSpPr>
        <p:spPr>
          <a:xfrm>
            <a:off x="5384188" y="2165675"/>
            <a:ext cx="887100" cy="0"/>
          </a:xfrm>
          <a:prstGeom prst="straightConnector1">
            <a:avLst/>
          </a:prstGeom>
          <a:noFill/>
          <a:ln cap="flat" cmpd="sng" w="9525">
            <a:solidFill>
              <a:schemeClr val="dk2"/>
            </a:solidFill>
            <a:prstDash val="solid"/>
            <a:round/>
            <a:headEnd len="med" w="med" type="none"/>
            <a:tailEnd len="med" w="med" type="triangle"/>
          </a:ln>
        </p:spPr>
      </p:cxnSp>
      <p:cxnSp>
        <p:nvCxnSpPr>
          <p:cNvPr id="126" name="Google Shape;126;p18"/>
          <p:cNvCxnSpPr>
            <a:stCxn id="120" idx="2"/>
            <a:endCxn id="123" idx="0"/>
          </p:cNvCxnSpPr>
          <p:nvPr/>
        </p:nvCxnSpPr>
        <p:spPr>
          <a:xfrm flipH="1">
            <a:off x="6271200" y="2803325"/>
            <a:ext cx="1049400" cy="699600"/>
          </a:xfrm>
          <a:prstGeom prst="straightConnector1">
            <a:avLst/>
          </a:prstGeom>
          <a:noFill/>
          <a:ln cap="flat" cmpd="sng" w="9525">
            <a:solidFill>
              <a:schemeClr val="dk2"/>
            </a:solidFill>
            <a:prstDash val="solid"/>
            <a:round/>
            <a:headEnd len="med" w="med" type="none"/>
            <a:tailEnd len="med" w="med" type="triangle"/>
          </a:ln>
        </p:spPr>
      </p:cxnSp>
      <p:cxnSp>
        <p:nvCxnSpPr>
          <p:cNvPr id="127" name="Google Shape;127;p18"/>
          <p:cNvCxnSpPr>
            <a:stCxn id="120" idx="2"/>
            <a:endCxn id="122" idx="0"/>
          </p:cNvCxnSpPr>
          <p:nvPr/>
        </p:nvCxnSpPr>
        <p:spPr>
          <a:xfrm flipH="1">
            <a:off x="3624000" y="2803325"/>
            <a:ext cx="3696600" cy="699600"/>
          </a:xfrm>
          <a:prstGeom prst="straightConnector1">
            <a:avLst/>
          </a:prstGeom>
          <a:noFill/>
          <a:ln cap="flat" cmpd="sng" w="9525">
            <a:solidFill>
              <a:schemeClr val="dk2"/>
            </a:solidFill>
            <a:prstDash val="solid"/>
            <a:round/>
            <a:headEnd len="med" w="med" type="none"/>
            <a:tailEnd len="med" w="med" type="triangle"/>
          </a:ln>
        </p:spPr>
      </p:cxnSp>
      <p:cxnSp>
        <p:nvCxnSpPr>
          <p:cNvPr id="128" name="Google Shape;128;p18"/>
          <p:cNvCxnSpPr>
            <a:stCxn id="120" idx="2"/>
            <a:endCxn id="121" idx="0"/>
          </p:cNvCxnSpPr>
          <p:nvPr/>
        </p:nvCxnSpPr>
        <p:spPr>
          <a:xfrm>
            <a:off x="7320600" y="2803325"/>
            <a:ext cx="1597800" cy="699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374040" y="781075"/>
            <a:ext cx="4667100" cy="755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3800"/>
              <a:t>Registration and SignUp</a:t>
            </a:r>
            <a:endParaRPr sz="3800"/>
          </a:p>
        </p:txBody>
      </p:sp>
      <p:sp>
        <p:nvSpPr>
          <p:cNvPr id="134" name="Google Shape;134;p19"/>
          <p:cNvSpPr txBox="1"/>
          <p:nvPr>
            <p:ph idx="1" type="body"/>
          </p:nvPr>
        </p:nvSpPr>
        <p:spPr>
          <a:xfrm>
            <a:off x="324540" y="1804000"/>
            <a:ext cx="4766100" cy="3103200"/>
          </a:xfrm>
          <a:prstGeom prst="rect">
            <a:avLst/>
          </a:prstGeom>
        </p:spPr>
        <p:txBody>
          <a:bodyPr anchorCtr="0" anchor="t" bIns="91425" lIns="91425" spcFirstLastPara="1" rIns="91425" wrap="square" tIns="91425">
            <a:noAutofit/>
          </a:bodyPr>
          <a:lstStyle/>
          <a:p>
            <a:pPr indent="-353377" lvl="0" marL="457200" rtl="0" algn="l">
              <a:lnSpc>
                <a:spcPct val="105000"/>
              </a:lnSpc>
              <a:spcBef>
                <a:spcPts val="0"/>
              </a:spcBef>
              <a:spcAft>
                <a:spcPts val="0"/>
              </a:spcAft>
              <a:buClr>
                <a:schemeClr val="dk2"/>
              </a:buClr>
              <a:buSzPts val="1965"/>
              <a:buChar char="★"/>
            </a:pPr>
            <a:r>
              <a:rPr lang="en" sz="1965">
                <a:solidFill>
                  <a:schemeClr val="dk2"/>
                </a:solidFill>
              </a:rPr>
              <a:t>The user registers her details as well as her companion’s details.</a:t>
            </a:r>
            <a:endParaRPr sz="1965">
              <a:solidFill>
                <a:schemeClr val="dk2"/>
              </a:solidFill>
            </a:endParaRPr>
          </a:p>
          <a:p>
            <a:pPr indent="0" lvl="0" marL="457200" rtl="0" algn="l">
              <a:lnSpc>
                <a:spcPct val="105000"/>
              </a:lnSpc>
              <a:spcBef>
                <a:spcPts val="1200"/>
              </a:spcBef>
              <a:spcAft>
                <a:spcPts val="0"/>
              </a:spcAft>
              <a:buNone/>
            </a:pPr>
            <a:r>
              <a:t/>
            </a:r>
            <a:endParaRPr sz="1965"/>
          </a:p>
          <a:p>
            <a:pPr indent="-353377" lvl="0" marL="457200" rtl="0" algn="l">
              <a:lnSpc>
                <a:spcPct val="105000"/>
              </a:lnSpc>
              <a:spcBef>
                <a:spcPts val="1200"/>
              </a:spcBef>
              <a:spcAft>
                <a:spcPts val="0"/>
              </a:spcAft>
              <a:buClr>
                <a:schemeClr val="dk2"/>
              </a:buClr>
              <a:buSzPts val="1965"/>
              <a:buChar char="★"/>
            </a:pPr>
            <a:r>
              <a:rPr lang="en" sz="1965">
                <a:solidFill>
                  <a:schemeClr val="dk2"/>
                </a:solidFill>
              </a:rPr>
              <a:t>Password is encrypted with an encryption algorithm(it will be stored in hashed password format).</a:t>
            </a:r>
            <a:endParaRPr sz="1965">
              <a:solidFill>
                <a:schemeClr val="dk2"/>
              </a:solidFill>
            </a:endParaRPr>
          </a:p>
          <a:p>
            <a:pPr indent="0" lvl="0" marL="457200" rtl="0" algn="l">
              <a:lnSpc>
                <a:spcPct val="105000"/>
              </a:lnSpc>
              <a:spcBef>
                <a:spcPts val="1200"/>
              </a:spcBef>
              <a:spcAft>
                <a:spcPts val="1200"/>
              </a:spcAft>
              <a:buSzPts val="1018"/>
              <a:buNone/>
            </a:pPr>
            <a:r>
              <a:t/>
            </a:r>
            <a:endParaRPr sz="1665">
              <a:solidFill>
                <a:schemeClr val="dk2"/>
              </a:solidFill>
            </a:endParaRPr>
          </a:p>
        </p:txBody>
      </p:sp>
      <p:pic>
        <p:nvPicPr>
          <p:cNvPr id="135" name="Google Shape;135;p19"/>
          <p:cNvPicPr preferRelativeResize="0"/>
          <p:nvPr/>
        </p:nvPicPr>
        <p:blipFill>
          <a:blip r:embed="rId3">
            <a:alphaModFix/>
          </a:blip>
          <a:stretch>
            <a:fillRect/>
          </a:stretch>
        </p:blipFill>
        <p:spPr>
          <a:xfrm>
            <a:off x="5538300" y="489850"/>
            <a:ext cx="4638474" cy="4332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idx="4294967295" type="title"/>
          </p:nvPr>
        </p:nvSpPr>
        <p:spPr>
          <a:xfrm>
            <a:off x="374040" y="410000"/>
            <a:ext cx="10224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Mental Health Assessment</a:t>
            </a:r>
            <a:endParaRPr sz="3800"/>
          </a:p>
        </p:txBody>
      </p:sp>
      <p:sp>
        <p:nvSpPr>
          <p:cNvPr id="141" name="Google Shape;141;p20"/>
          <p:cNvSpPr txBox="1"/>
          <p:nvPr>
            <p:ph idx="4294967295" type="body"/>
          </p:nvPr>
        </p:nvSpPr>
        <p:spPr>
          <a:xfrm>
            <a:off x="374052" y="1370900"/>
            <a:ext cx="5530500" cy="3339000"/>
          </a:xfrm>
          <a:prstGeom prst="rect">
            <a:avLst/>
          </a:prstGeom>
        </p:spPr>
        <p:txBody>
          <a:bodyPr anchorCtr="0" anchor="t" bIns="91425" lIns="91425" spcFirstLastPara="1" rIns="91425" wrap="square" tIns="91425">
            <a:noAutofit/>
          </a:bodyPr>
          <a:lstStyle/>
          <a:p>
            <a:pPr indent="-352425" lvl="0" marL="457200" marR="0" rtl="0" algn="l">
              <a:lnSpc>
                <a:spcPct val="100000"/>
              </a:lnSpc>
              <a:spcBef>
                <a:spcPts val="0"/>
              </a:spcBef>
              <a:spcAft>
                <a:spcPts val="0"/>
              </a:spcAft>
              <a:buClr>
                <a:schemeClr val="dk2"/>
              </a:buClr>
              <a:buSzPts val="1950"/>
              <a:buChar char="★"/>
            </a:pPr>
            <a:r>
              <a:rPr lang="en" sz="1950">
                <a:solidFill>
                  <a:schemeClr val="dk2"/>
                </a:solidFill>
              </a:rPr>
              <a:t>Multiple Choice type </a:t>
            </a:r>
            <a:r>
              <a:rPr lang="en" sz="1950">
                <a:solidFill>
                  <a:schemeClr val="dk2"/>
                </a:solidFill>
              </a:rPr>
              <a:t>answers</a:t>
            </a:r>
            <a:r>
              <a:rPr lang="en" sz="1950">
                <a:solidFill>
                  <a:schemeClr val="dk2"/>
                </a:solidFill>
              </a:rPr>
              <a:t> are assigned points.</a:t>
            </a:r>
            <a:endParaRPr sz="1950">
              <a:solidFill>
                <a:schemeClr val="dk2"/>
              </a:solidFill>
            </a:endParaRPr>
          </a:p>
          <a:p>
            <a:pPr indent="0" lvl="0" marL="457200" marR="0" rtl="0" algn="l">
              <a:lnSpc>
                <a:spcPct val="100000"/>
              </a:lnSpc>
              <a:spcBef>
                <a:spcPts val="0"/>
              </a:spcBef>
              <a:spcAft>
                <a:spcPts val="0"/>
              </a:spcAft>
              <a:buNone/>
            </a:pPr>
            <a:r>
              <a:t/>
            </a:r>
            <a:endParaRPr sz="1950"/>
          </a:p>
          <a:p>
            <a:pPr indent="-352425" lvl="0" marL="457200" marR="0" rtl="0" algn="l">
              <a:lnSpc>
                <a:spcPct val="100000"/>
              </a:lnSpc>
              <a:spcBef>
                <a:spcPts val="0"/>
              </a:spcBef>
              <a:spcAft>
                <a:spcPts val="0"/>
              </a:spcAft>
              <a:buClr>
                <a:schemeClr val="dk2"/>
              </a:buClr>
              <a:buSzPts val="1950"/>
              <a:buChar char="★"/>
            </a:pPr>
            <a:r>
              <a:rPr lang="en" sz="1950">
                <a:solidFill>
                  <a:schemeClr val="dk2"/>
                </a:solidFill>
              </a:rPr>
              <a:t>Text based answers are processed using NLP and given points</a:t>
            </a:r>
            <a:endParaRPr sz="1950">
              <a:solidFill>
                <a:schemeClr val="dk2"/>
              </a:solidFill>
            </a:endParaRPr>
          </a:p>
          <a:p>
            <a:pPr indent="0" lvl="0" marL="457200" marR="0" rtl="0" algn="l">
              <a:lnSpc>
                <a:spcPct val="100000"/>
              </a:lnSpc>
              <a:spcBef>
                <a:spcPts val="0"/>
              </a:spcBef>
              <a:spcAft>
                <a:spcPts val="0"/>
              </a:spcAft>
              <a:buNone/>
            </a:pPr>
            <a:r>
              <a:t/>
            </a:r>
            <a:endParaRPr sz="1950"/>
          </a:p>
          <a:p>
            <a:pPr indent="-352425" lvl="0" marL="457200" marR="0" rtl="0" algn="l">
              <a:lnSpc>
                <a:spcPct val="100000"/>
              </a:lnSpc>
              <a:spcBef>
                <a:spcPts val="0"/>
              </a:spcBef>
              <a:spcAft>
                <a:spcPts val="0"/>
              </a:spcAft>
              <a:buClr>
                <a:schemeClr val="dk2"/>
              </a:buClr>
              <a:buSzPts val="1950"/>
              <a:buChar char="★"/>
            </a:pPr>
            <a:r>
              <a:rPr lang="en" sz="1950">
                <a:solidFill>
                  <a:schemeClr val="dk2"/>
                </a:solidFill>
              </a:rPr>
              <a:t>Mental Health Score is </a:t>
            </a:r>
            <a:r>
              <a:rPr lang="en" sz="1950">
                <a:solidFill>
                  <a:schemeClr val="dk2"/>
                </a:solidFill>
              </a:rPr>
              <a:t>determined</a:t>
            </a:r>
            <a:r>
              <a:rPr lang="en" sz="1950">
                <a:solidFill>
                  <a:schemeClr val="dk2"/>
                </a:solidFill>
              </a:rPr>
              <a:t> based on combination of points from MCQ </a:t>
            </a:r>
            <a:r>
              <a:rPr lang="en" sz="1950"/>
              <a:t>and </a:t>
            </a:r>
            <a:r>
              <a:rPr lang="en" sz="1950">
                <a:solidFill>
                  <a:schemeClr val="dk2"/>
                </a:solidFill>
              </a:rPr>
              <a:t>from the sentiment analysis of typed answers.</a:t>
            </a:r>
            <a:endParaRPr sz="1950">
              <a:solidFill>
                <a:srgbClr val="666666"/>
              </a:solidFill>
            </a:endParaRPr>
          </a:p>
        </p:txBody>
      </p:sp>
      <p:pic>
        <p:nvPicPr>
          <p:cNvPr id="142" name="Google Shape;142;p20"/>
          <p:cNvPicPr preferRelativeResize="0"/>
          <p:nvPr/>
        </p:nvPicPr>
        <p:blipFill>
          <a:blip r:embed="rId3">
            <a:alphaModFix/>
          </a:blip>
          <a:stretch>
            <a:fillRect/>
          </a:stretch>
        </p:blipFill>
        <p:spPr>
          <a:xfrm>
            <a:off x="6949850" y="410000"/>
            <a:ext cx="3520850" cy="4442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318600" y="578875"/>
            <a:ext cx="4854300" cy="68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Sending Email</a:t>
            </a:r>
            <a:endParaRPr sz="3800"/>
          </a:p>
        </p:txBody>
      </p:sp>
      <p:sp>
        <p:nvSpPr>
          <p:cNvPr id="148" name="Google Shape;148;p21"/>
          <p:cNvSpPr txBox="1"/>
          <p:nvPr>
            <p:ph idx="1" type="subTitle"/>
          </p:nvPr>
        </p:nvSpPr>
        <p:spPr>
          <a:xfrm>
            <a:off x="158760" y="1396300"/>
            <a:ext cx="5239500" cy="1269300"/>
          </a:xfrm>
          <a:prstGeom prst="rect">
            <a:avLst/>
          </a:prstGeom>
        </p:spPr>
        <p:txBody>
          <a:bodyPr anchorCtr="0" anchor="t" bIns="91425" lIns="91425" spcFirstLastPara="1" rIns="91425" wrap="square" tIns="91425">
            <a:noAutofit/>
          </a:bodyPr>
          <a:lstStyle/>
          <a:p>
            <a:pPr indent="-352425" lvl="0" marL="457200" rtl="0" algn="l">
              <a:spcBef>
                <a:spcPts val="0"/>
              </a:spcBef>
              <a:spcAft>
                <a:spcPts val="0"/>
              </a:spcAft>
              <a:buSzPts val="1950"/>
              <a:buChar char="★"/>
            </a:pPr>
            <a:r>
              <a:rPr lang="en" sz="1950"/>
              <a:t>U</a:t>
            </a:r>
            <a:r>
              <a:rPr lang="en" sz="1950"/>
              <a:t>ser and his companion are notified via email after successful registration is complete</a:t>
            </a:r>
            <a:endParaRPr sz="1950"/>
          </a:p>
          <a:p>
            <a:pPr indent="0" lvl="0" marL="457200" rtl="0" algn="l">
              <a:spcBef>
                <a:spcPts val="0"/>
              </a:spcBef>
              <a:spcAft>
                <a:spcPts val="0"/>
              </a:spcAft>
              <a:buNone/>
            </a:pPr>
            <a:r>
              <a:t/>
            </a:r>
            <a:endParaRPr sz="1950"/>
          </a:p>
          <a:p>
            <a:pPr indent="-352425" lvl="0" marL="457200" rtl="0" algn="l">
              <a:spcBef>
                <a:spcPts val="0"/>
              </a:spcBef>
              <a:spcAft>
                <a:spcPts val="0"/>
              </a:spcAft>
              <a:buSzPts val="1950"/>
              <a:buChar char="★"/>
            </a:pPr>
            <a:r>
              <a:rPr lang="en" sz="1950"/>
              <a:t>User is notified via email after completion of his assessment along with his mental health report</a:t>
            </a:r>
            <a:endParaRPr sz="1950"/>
          </a:p>
          <a:p>
            <a:pPr indent="0" lvl="0" marL="457200" rtl="0" algn="l">
              <a:spcBef>
                <a:spcPts val="0"/>
              </a:spcBef>
              <a:spcAft>
                <a:spcPts val="0"/>
              </a:spcAft>
              <a:buNone/>
            </a:pPr>
            <a:r>
              <a:t/>
            </a:r>
            <a:endParaRPr sz="1950"/>
          </a:p>
          <a:p>
            <a:pPr indent="-352425" lvl="0" marL="457200" rtl="0" algn="l">
              <a:spcBef>
                <a:spcPts val="0"/>
              </a:spcBef>
              <a:spcAft>
                <a:spcPts val="0"/>
              </a:spcAft>
              <a:buSzPts val="1950"/>
              <a:buChar char="★"/>
            </a:pPr>
            <a:r>
              <a:rPr lang="en" sz="1950"/>
              <a:t> In case of a score below the set threshold score, the report is sent to the registered companion as well</a:t>
            </a:r>
            <a:endParaRPr sz="1950"/>
          </a:p>
        </p:txBody>
      </p:sp>
      <p:pic>
        <p:nvPicPr>
          <p:cNvPr id="149" name="Google Shape;149;p21"/>
          <p:cNvPicPr preferRelativeResize="0"/>
          <p:nvPr/>
        </p:nvPicPr>
        <p:blipFill>
          <a:blip r:embed="rId3">
            <a:alphaModFix/>
          </a:blip>
          <a:stretch>
            <a:fillRect/>
          </a:stretch>
        </p:blipFill>
        <p:spPr>
          <a:xfrm>
            <a:off x="5777625" y="433850"/>
            <a:ext cx="4946174" cy="1992875"/>
          </a:xfrm>
          <a:prstGeom prst="rect">
            <a:avLst/>
          </a:prstGeom>
          <a:noFill/>
          <a:ln>
            <a:noFill/>
          </a:ln>
        </p:spPr>
      </p:pic>
      <p:pic>
        <p:nvPicPr>
          <p:cNvPr id="150" name="Google Shape;150;p21"/>
          <p:cNvPicPr preferRelativeResize="0"/>
          <p:nvPr/>
        </p:nvPicPr>
        <p:blipFill>
          <a:blip r:embed="rId4">
            <a:alphaModFix/>
          </a:blip>
          <a:stretch>
            <a:fillRect/>
          </a:stretch>
        </p:blipFill>
        <p:spPr>
          <a:xfrm>
            <a:off x="5833450" y="2797775"/>
            <a:ext cx="4223925" cy="19928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